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FFC305"/>
    <a:srgbClr val="FFD757"/>
    <a:srgbClr val="FFD961"/>
    <a:srgbClr val="FF7875"/>
    <a:srgbClr val="6DD9FF"/>
    <a:srgbClr val="BAE18F"/>
    <a:srgbClr val="FFE48F"/>
    <a:srgbClr val="FFDD7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50" d="100"/>
          <a:sy n="50" d="100"/>
        </p:scale>
        <p:origin x="5200" y="580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5/27/14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06340"/>
            <a:ext cx="1308673" cy="1067827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12440"/>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35214" y="15775940"/>
            <a:ext cx="12750165" cy="1328229"/>
          </a:xfrm>
          <a:prstGeom prst="rect">
            <a:avLst/>
          </a:prstGeom>
          <a:solidFill>
            <a:schemeClr val="tx2">
              <a:lumMod val="60000"/>
              <a:lumOff val="40000"/>
            </a:schemeClr>
          </a:solid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2217848" y="5005345"/>
            <a:ext cx="17136181" cy="1323439"/>
          </a:xfrm>
          <a:prstGeom prst="rect">
            <a:avLst/>
          </a:prstGeom>
          <a:solidFill>
            <a:srgbClr val="FFC305"/>
          </a:solidFill>
        </p:spPr>
        <p:txBody>
          <a:bodyPr wrap="square" rtlCol="0">
            <a:spAutoFit/>
          </a:bodyPr>
          <a:lstStyle/>
          <a:p>
            <a:r>
              <a:rPr lang="en-US" sz="8000" dirty="0" smtClean="0"/>
              <a:t>Overview</a:t>
            </a:r>
          </a:p>
        </p:txBody>
      </p:sp>
      <p:sp>
        <p:nvSpPr>
          <p:cNvPr id="13" name="TextBox 12"/>
          <p:cNvSpPr txBox="1"/>
          <p:nvPr/>
        </p:nvSpPr>
        <p:spPr>
          <a:xfrm>
            <a:off x="2211304" y="10607071"/>
            <a:ext cx="7889205" cy="1323439"/>
          </a:xfrm>
          <a:prstGeom prst="rect">
            <a:avLst/>
          </a:prstGeom>
          <a:solidFill>
            <a:srgbClr val="FFC305"/>
          </a:solid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35316272" y="19643654"/>
            <a:ext cx="7261746" cy="5077896"/>
          </a:xfrm>
          <a:prstGeom prst="rect">
            <a:avLst/>
          </a:prstGeom>
        </p:spPr>
      </p:pic>
      <p:sp>
        <p:nvSpPr>
          <p:cNvPr id="21" name="TextBox 20"/>
          <p:cNvSpPr txBox="1"/>
          <p:nvPr/>
        </p:nvSpPr>
        <p:spPr>
          <a:xfrm>
            <a:off x="1831943" y="6519379"/>
            <a:ext cx="17522086" cy="2601792"/>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a:t>
            </a:r>
            <a:r>
              <a:rPr lang="en-US" sz="3200" dirty="0" smtClean="0"/>
              <a:t>Lack of</a:t>
            </a:r>
            <a:r>
              <a:rPr lang="en-US" sz="3200" dirty="0" smtClean="0"/>
              <a:t> </a:t>
            </a:r>
            <a:r>
              <a:rPr lang="en-US" sz="3200" dirty="0"/>
              <a:t>interest begins in elementary classrooms </a:t>
            </a:r>
            <a:r>
              <a:rPr lang="en-US" sz="3200" dirty="0" smtClean="0"/>
              <a:t>where 50% of 8</a:t>
            </a:r>
            <a:r>
              <a:rPr lang="en-US" sz="3200" baseline="30000" dirty="0" smtClean="0"/>
              <a:t>th</a:t>
            </a:r>
            <a:r>
              <a:rPr lang="en-US" sz="3200" dirty="0" smtClean="0"/>
              <a:t> graders have a hostile attitude towards math and science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smtClean="0"/>
              <a:t>SolidFire</a:t>
            </a:r>
            <a:endParaRPr lang="en-US" sz="3200" dirty="0"/>
          </a:p>
          <a:p>
            <a:r>
              <a:rPr lang="en-US" sz="3200" dirty="0"/>
              <a:t>F</a:t>
            </a:r>
            <a:r>
              <a:rPr lang="en-US" sz="3200" dirty="0" smtClean="0"/>
              <a:t>ounder </a:t>
            </a:r>
            <a:r>
              <a:rPr lang="en-US" sz="3200" dirty="0"/>
              <a:t>@ </a:t>
            </a:r>
            <a:r>
              <a:rPr lang="en-US" sz="3200" dirty="0" smtClean="0"/>
              <a:t>ErebusLabs</a:t>
            </a:r>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p>
          <a:p>
            <a:pPr marL="457200" indent="-457200">
              <a:buAutoNum type="arabicPeriod"/>
            </a:pPr>
            <a:r>
              <a:rPr lang="en-US" sz="2400" dirty="0"/>
              <a:t>http://</a:t>
            </a:r>
            <a:r>
              <a:rPr lang="en-US" sz="2400" dirty="0" smtClean="0"/>
              <a:t>nationsreportcard.gov/reading_math_2013</a:t>
            </a:r>
            <a:endParaRPr lang="en-US" sz="2400" dirty="0"/>
          </a:p>
          <a:p>
            <a:pPr marL="457200" indent="-457200">
              <a:buAutoNum type="arabicPeriod"/>
            </a:pPr>
            <a:r>
              <a:rPr lang="en-US" sz="2400" dirty="0" smtClean="0"/>
              <a:t>Image courtesy of http</a:t>
            </a:r>
            <a:r>
              <a:rPr lang="en-US" sz="2400" dirty="0"/>
              <a:t>://</a:t>
            </a:r>
            <a:r>
              <a:rPr lang="en-US" sz="2400" dirty="0" smtClean="0"/>
              <a:t>www.businessandeducation.org/supporting-stem-pipeline</a:t>
            </a:r>
          </a:p>
          <a:p>
            <a:pPr marL="457200" indent="-457200">
              <a:buAutoNum type="arabicPeriod"/>
            </a:pPr>
            <a:r>
              <a:rPr lang="en-US" sz="2400" dirty="0"/>
              <a:t>Data source: NCES Digest of Education Statistics; Science &amp; Engineering Indicators </a:t>
            </a:r>
            <a:r>
              <a:rPr lang="en-US" sz="2400" dirty="0" smtClean="0"/>
              <a:t>2008</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1831943" y="12073922"/>
            <a:ext cx="17522086" cy="3503595"/>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ideas behind science and engineering is the first step </a:t>
            </a:r>
            <a:r>
              <a:rPr lang="en-US" sz="3200" dirty="0" smtClean="0"/>
              <a:t>towards </a:t>
            </a:r>
            <a:r>
              <a:rPr lang="en-US" sz="3200" dirty="0" smtClean="0"/>
              <a:t>getting them interested in a STEM career later. We wanted to make the learning process as simple as plugging a sensor into a data collection device so students could focus on collecting data rather than programming complicated modules.</a:t>
            </a:r>
            <a:endParaRPr lang="en-US" sz="3200" kern="1200" dirty="0">
              <a:solidFill>
                <a:schemeClr val="tx1"/>
              </a:solidFill>
              <a:latin typeface="+mn-lt"/>
              <a:ea typeface="+mn-ea"/>
              <a:cs typeface="+mn-cs"/>
            </a:endParaRP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37616" y="15240000"/>
            <a:ext cx="3814967" cy="5491382"/>
          </a:xfrm>
          <a:prstGeom prst="rect">
            <a:avLst/>
          </a:prstGeom>
          <a:noFill/>
        </p:spPr>
        <p:txBody>
          <a:bodyPr wrap="square" rtlCol="0">
            <a:noAutofit/>
          </a:bodyPr>
          <a:lstStyle/>
          <a:p>
            <a:pPr algn="ctr"/>
            <a:r>
              <a:rPr lang="en-US" sz="5000" dirty="0" smtClean="0"/>
              <a:t>“50% of 8</a:t>
            </a:r>
            <a:r>
              <a:rPr lang="en-US" sz="5000" baseline="30000" dirty="0" smtClean="0"/>
              <a:t>th</a:t>
            </a:r>
            <a:r>
              <a:rPr lang="en-US" sz="5000" dirty="0" smtClean="0"/>
              <a:t> graders have a hostile attitude towards math &amp; science”</a:t>
            </a:r>
            <a:endParaRPr lang="en-US" sz="5000" dirty="0"/>
          </a:p>
        </p:txBody>
      </p:sp>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19" y="17590305"/>
            <a:ext cx="1423080" cy="1422690"/>
          </a:xfrm>
          <a:prstGeom prst="rect">
            <a:avLst/>
          </a:prstGeom>
        </p:spPr>
      </p:pic>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8" y="19647090"/>
            <a:ext cx="1423080" cy="1422690"/>
          </a:xfrm>
          <a:prstGeom prst="rect">
            <a:avLst/>
          </a:prstGeom>
        </p:spPr>
      </p:pic>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7" y="17590305"/>
            <a:ext cx="1423080" cy="1422690"/>
          </a:xfrm>
          <a:prstGeom prst="rect">
            <a:avLst/>
          </a:prstGeom>
        </p:spPr>
      </p:pic>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sp>
        <p:nvSpPr>
          <p:cNvPr id="57" name="TextBox 56"/>
          <p:cNvSpPr txBox="1"/>
          <p:nvPr/>
        </p:nvSpPr>
        <p:spPr>
          <a:xfrm>
            <a:off x="20802021" y="6789787"/>
            <a:ext cx="12579046" cy="2768298"/>
          </a:xfrm>
          <a:prstGeom prst="rect">
            <a:avLst/>
          </a:prstGeom>
          <a:noFill/>
        </p:spPr>
        <p:txBody>
          <a:bodyPr wrap="square" rtlCol="0">
            <a:noAutofit/>
          </a:bodyPr>
          <a:lstStyle/>
          <a:p>
            <a:pPr algn="just"/>
            <a:r>
              <a:rPr lang="en-US" sz="3200" dirty="0" smtClean="0"/>
              <a:t>For the processor, we chose to use the Cypress PSoC 3 system on a chip. We chose this due to its low cost, feature set, and flexibility. The PSoC 3 architecture allows most pins to be used for any application (such as a GPIO or an ADC). It also has built in SRAM and EEPROM which helped us avoid the need for additional chips.</a:t>
            </a:r>
            <a:endParaRPr lang="en-US" sz="3200" dirty="0"/>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13643" y="9753600"/>
            <a:ext cx="8504490" cy="5079070"/>
          </a:xfrm>
          <a:prstGeom prst="rect">
            <a:avLst/>
          </a:prstGeom>
        </p:spPr>
      </p:pic>
      <p:pic>
        <p:nvPicPr>
          <p:cNvPr id="36" name="Picture 35"/>
          <p:cNvPicPr>
            <a:picLocks noChangeAspect="1"/>
          </p:cNvPicPr>
          <p:nvPr/>
        </p:nvPicPr>
        <p:blipFill>
          <a:blip r:embed="rId11"/>
          <a:stretch>
            <a:fillRect/>
          </a:stretch>
        </p:blipFill>
        <p:spPr>
          <a:xfrm>
            <a:off x="33411059" y="24194830"/>
            <a:ext cx="3994322" cy="352291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837659" y="6541077"/>
            <a:ext cx="6322365" cy="4022128"/>
          </a:xfrm>
          <a:prstGeom prst="rect">
            <a:avLst/>
          </a:prstGeom>
        </p:spPr>
      </p:pic>
      <p:sp>
        <p:nvSpPr>
          <p:cNvPr id="60" name="TextBox 59"/>
          <p:cNvSpPr txBox="1"/>
          <p:nvPr/>
        </p:nvSpPr>
        <p:spPr>
          <a:xfrm>
            <a:off x="29640842" y="11786817"/>
            <a:ext cx="12802558" cy="2062103"/>
          </a:xfrm>
          <a:prstGeom prst="rect">
            <a:avLst/>
          </a:prstGeom>
          <a:noFill/>
        </p:spPr>
        <p:txBody>
          <a:bodyPr wrap="square" rtlCol="0">
            <a:spAutoFit/>
          </a:bodyPr>
          <a:lstStyle/>
          <a:p>
            <a:pPr algn="just"/>
            <a:r>
              <a:rPr lang="en-US" sz="3200" dirty="0" smtClean="0"/>
              <a:t>The PSoC Creator software which is used to program the PSoC 3 hosts API and block diagram based programming. While quite a bit of code still needed to be written by hand, the well documented APIs included in the software facilitated the rapid design of our prototype.</a:t>
            </a:r>
            <a:endParaRPr lang="en-US" sz="3200" dirty="0"/>
          </a:p>
        </p:txBody>
      </p:sp>
      <p:cxnSp>
        <p:nvCxnSpPr>
          <p:cNvPr id="46" name="Straight Arrow Connector 45"/>
          <p:cNvCxnSpPr/>
          <p:nvPr/>
        </p:nvCxnSpPr>
        <p:spPr>
          <a:xfrm>
            <a:off x="27091544" y="9092866"/>
            <a:ext cx="774611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41732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0802019" y="15597228"/>
            <a:ext cx="18959579" cy="1569660"/>
          </a:xfrm>
          <a:prstGeom prst="rect">
            <a:avLst/>
          </a:prstGeom>
          <a:noFill/>
        </p:spPr>
        <p:txBody>
          <a:bodyPr wrap="square" rtlCol="0">
            <a:spAutoFit/>
          </a:bodyPr>
          <a:lstStyle/>
          <a:p>
            <a:pPr algn="just"/>
            <a:r>
              <a:rPr lang="en-US" sz="3200" dirty="0" smtClean="0"/>
              <a:t>Our board design was done using the free version of CadSoft’s Eagle PCB layout software. Additionally, the PSoC Creator software is free to download with no limits. This way schools or individuals who wish to work with our files are free to do so without the restriction of cost. </a:t>
            </a:r>
            <a:endParaRPr lang="en-US" sz="3200" dirty="0"/>
          </a:p>
        </p:txBody>
      </p:sp>
      <p:pic>
        <p:nvPicPr>
          <p:cNvPr id="59" name="Picture 2" descr="http://www.businessandeducation.org/sites/default/files/userfiles/pipeline_690px.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6279" y="9038942"/>
            <a:ext cx="7108322" cy="248276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7293748" y="9595103"/>
            <a:ext cx="3255994" cy="685800"/>
            <a:chOff x="6938210" y="9677400"/>
            <a:chExt cx="3255994" cy="685800"/>
          </a:xfrm>
        </p:grpSpPr>
        <p:sp>
          <p:nvSpPr>
            <p:cNvPr id="15" name="TextBox 14"/>
            <p:cNvSpPr txBox="1"/>
            <p:nvPr/>
          </p:nvSpPr>
          <p:spPr>
            <a:xfrm>
              <a:off x="6938210" y="9829800"/>
              <a:ext cx="3255994" cy="369332"/>
            </a:xfrm>
            <a:prstGeom prst="rect">
              <a:avLst/>
            </a:prstGeom>
            <a:noFill/>
          </p:spPr>
          <p:txBody>
            <a:bodyPr wrap="square" rtlCol="0">
              <a:spAutoFit/>
            </a:bodyPr>
            <a:lstStyle/>
            <a:p>
              <a:pPr algn="r"/>
              <a:r>
                <a:rPr lang="en-US" sz="1800" dirty="0" smtClean="0"/>
                <a:t>The STEM pipeline problem</a:t>
              </a:r>
              <a:r>
                <a:rPr lang="en-US" sz="1800" baseline="30000" dirty="0" smtClean="0"/>
                <a:t>4,5</a:t>
              </a:r>
              <a:endParaRPr lang="en-US" sz="1800" dirty="0"/>
            </a:p>
          </p:txBody>
        </p:sp>
        <p:cxnSp>
          <p:nvCxnSpPr>
            <p:cNvPr id="19" name="Straight Connector 18"/>
            <p:cNvCxnSpPr/>
            <p:nvPr/>
          </p:nvCxnSpPr>
          <p:spPr>
            <a:xfrm>
              <a:off x="7308918" y="9677400"/>
              <a:ext cx="279159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7308918" y="10363200"/>
              <a:ext cx="2791592" cy="0"/>
            </a:xfrm>
            <a:prstGeom prst="line">
              <a:avLst/>
            </a:prstGeom>
          </p:spPr>
          <p:style>
            <a:lnRef idx="1">
              <a:schemeClr val="dk1"/>
            </a:lnRef>
            <a:fillRef idx="0">
              <a:schemeClr val="dk1"/>
            </a:fillRef>
            <a:effectRef idx="0">
              <a:schemeClr val="dk1"/>
            </a:effectRef>
            <a:fontRef idx="minor">
              <a:schemeClr val="tx1"/>
            </a:fontRef>
          </p:style>
        </p:cxnSp>
      </p:grpSp>
      <p:sp>
        <p:nvSpPr>
          <p:cNvPr id="58" name="TextBox 57"/>
          <p:cNvSpPr txBox="1"/>
          <p:nvPr/>
        </p:nvSpPr>
        <p:spPr>
          <a:xfrm>
            <a:off x="21247861" y="5003993"/>
            <a:ext cx="21315284" cy="1323439"/>
          </a:xfrm>
          <a:prstGeom prst="rect">
            <a:avLst/>
          </a:prstGeom>
          <a:solidFill>
            <a:schemeClr val="accent3"/>
          </a:solidFill>
        </p:spPr>
        <p:txBody>
          <a:bodyPr wrap="square" rtlCol="0">
            <a:spAutoFit/>
          </a:bodyPr>
          <a:lstStyle/>
          <a:p>
            <a:r>
              <a:rPr lang="en-US" sz="8000" dirty="0" smtClean="0"/>
              <a:t>Implementation</a:t>
            </a:r>
            <a:endParaRPr lang="en-US" sz="8000" dirty="0"/>
          </a:p>
        </p:txBody>
      </p:sp>
      <p:sp>
        <p:nvSpPr>
          <p:cNvPr id="64" name="TextBox 63"/>
          <p:cNvSpPr txBox="1"/>
          <p:nvPr/>
        </p:nvSpPr>
        <p:spPr>
          <a:xfrm>
            <a:off x="20802020" y="19570856"/>
            <a:ext cx="12278314" cy="2062103"/>
          </a:xfrm>
          <a:prstGeom prst="rect">
            <a:avLst/>
          </a:prstGeom>
          <a:noFill/>
        </p:spPr>
        <p:txBody>
          <a:bodyPr wrap="square" rtlCol="0">
            <a:spAutoFit/>
          </a:bodyPr>
          <a:lstStyle/>
          <a:p>
            <a:pPr algn="just"/>
            <a:r>
              <a:rPr lang="en-US" sz="3200" dirty="0" smtClean="0"/>
              <a:t>Our final implementation consists of two parts; a base station and an individual sensor module. This modular approach allows for more flexibility in the future. For the initial build we chose to include light and gas sensor modules.</a:t>
            </a:r>
            <a:endParaRPr lang="en-US" sz="3200" dirty="0"/>
          </a:p>
        </p:txBody>
      </p:sp>
      <p:sp>
        <p:nvSpPr>
          <p:cNvPr id="43" name="Rectangle 42"/>
          <p:cNvSpPr/>
          <p:nvPr/>
        </p:nvSpPr>
        <p:spPr>
          <a:xfrm>
            <a:off x="20868500" y="5003993"/>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1247861" y="6322696"/>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20878800" y="17907000"/>
            <a:ext cx="21699218" cy="1473533"/>
            <a:chOff x="20878800" y="17754600"/>
            <a:chExt cx="21699218" cy="1473533"/>
          </a:xfrm>
        </p:grpSpPr>
        <p:sp>
          <p:nvSpPr>
            <p:cNvPr id="62" name="TextBox 61"/>
            <p:cNvSpPr txBox="1"/>
            <p:nvPr/>
          </p:nvSpPr>
          <p:spPr>
            <a:xfrm>
              <a:off x="20878800" y="17770578"/>
              <a:ext cx="21316510" cy="1323439"/>
            </a:xfrm>
            <a:prstGeom prst="rect">
              <a:avLst/>
            </a:prstGeom>
            <a:solidFill>
              <a:schemeClr val="accent3"/>
            </a:solidFill>
          </p:spPr>
          <p:txBody>
            <a:bodyPr wrap="square" rtlCol="0">
              <a:spAutoFit/>
            </a:bodyPr>
            <a:lstStyle/>
            <a:p>
              <a:pPr algn="r"/>
              <a:r>
                <a:rPr lang="en-US" sz="8000" dirty="0" smtClean="0"/>
                <a:t>Final Result</a:t>
              </a:r>
              <a:endParaRPr lang="en-US" sz="8000" dirty="0"/>
            </a:p>
          </p:txBody>
        </p:sp>
        <p:grpSp>
          <p:nvGrpSpPr>
            <p:cNvPr id="71" name="Group 70"/>
            <p:cNvGrpSpPr/>
            <p:nvPr/>
          </p:nvGrpSpPr>
          <p:grpSpPr>
            <a:xfrm flipH="1">
              <a:off x="20883373" y="17754600"/>
              <a:ext cx="21694645" cy="1473533"/>
              <a:chOff x="20558050" y="18540174"/>
              <a:chExt cx="21694645" cy="1473533"/>
            </a:xfrm>
          </p:grpSpPr>
          <p:sp>
            <p:nvSpPr>
              <p:cNvPr id="69" name="Rectangle 68"/>
              <p:cNvSpPr/>
              <p:nvPr/>
            </p:nvSpPr>
            <p:spPr>
              <a:xfrm>
                <a:off x="20558050" y="18540174"/>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0937411" y="19858877"/>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Rectangle 72"/>
          <p:cNvSpPr/>
          <p:nvPr/>
        </p:nvSpPr>
        <p:spPr>
          <a:xfrm flipH="1">
            <a:off x="1840484" y="500447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H="1">
            <a:off x="2217846" y="6313594"/>
            <a:ext cx="17136182" cy="164048"/>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H="1">
            <a:off x="1832463" y="1060734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H="1">
            <a:off x="2209875" y="11930510"/>
            <a:ext cx="7890633" cy="152310"/>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07424" y="19643654"/>
            <a:ext cx="1536065" cy="1493396"/>
          </a:xfrm>
          <a:prstGeom prst="rect">
            <a:avLst/>
          </a:prstGeom>
        </p:spPr>
      </p:pic>
      <p:pic>
        <p:nvPicPr>
          <p:cNvPr id="79" name="Picture 7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470348" y="21774879"/>
            <a:ext cx="1562244" cy="1446522"/>
          </a:xfrm>
          <a:prstGeom prst="rect">
            <a:avLst/>
          </a:prstGeom>
        </p:spPr>
      </p:pic>
      <p:sp>
        <p:nvSpPr>
          <p:cNvPr id="80" name="TextBox 79"/>
          <p:cNvSpPr txBox="1"/>
          <p:nvPr/>
        </p:nvSpPr>
        <p:spPr>
          <a:xfrm>
            <a:off x="33507423" y="21107400"/>
            <a:ext cx="1536065" cy="338554"/>
          </a:xfrm>
          <a:prstGeom prst="rect">
            <a:avLst/>
          </a:prstGeom>
          <a:noFill/>
        </p:spPr>
        <p:txBody>
          <a:bodyPr wrap="square" rtlCol="0">
            <a:spAutoFit/>
          </a:bodyPr>
          <a:lstStyle/>
          <a:p>
            <a:pPr algn="ctr"/>
            <a:r>
              <a:rPr lang="en-US" sz="1600" dirty="0" smtClean="0"/>
              <a:t>Light Sensor</a:t>
            </a:r>
            <a:endParaRPr lang="en-US" sz="1600" dirty="0"/>
          </a:p>
        </p:txBody>
      </p:sp>
      <p:sp>
        <p:nvSpPr>
          <p:cNvPr id="81" name="TextBox 80"/>
          <p:cNvSpPr txBox="1"/>
          <p:nvPr/>
        </p:nvSpPr>
        <p:spPr>
          <a:xfrm>
            <a:off x="33470349" y="23221401"/>
            <a:ext cx="1562244" cy="338554"/>
          </a:xfrm>
          <a:prstGeom prst="rect">
            <a:avLst/>
          </a:prstGeom>
          <a:noFill/>
        </p:spPr>
        <p:txBody>
          <a:bodyPr wrap="square" rtlCol="0">
            <a:spAutoFit/>
          </a:bodyPr>
          <a:lstStyle/>
          <a:p>
            <a:pPr algn="ctr"/>
            <a:r>
              <a:rPr lang="en-US" sz="1600" dirty="0" smtClean="0"/>
              <a:t>Gas Sensor</a:t>
            </a:r>
            <a:endParaRPr lang="en-US" sz="1600" dirty="0"/>
          </a:p>
        </p:txBody>
      </p:sp>
      <p:sp>
        <p:nvSpPr>
          <p:cNvPr id="82" name="TextBox 81"/>
          <p:cNvSpPr txBox="1"/>
          <p:nvPr/>
        </p:nvSpPr>
        <p:spPr>
          <a:xfrm>
            <a:off x="38169590" y="24757316"/>
            <a:ext cx="2328918" cy="338554"/>
          </a:xfrm>
          <a:prstGeom prst="rect">
            <a:avLst/>
          </a:prstGeom>
          <a:noFill/>
        </p:spPr>
        <p:txBody>
          <a:bodyPr wrap="square" rtlCol="0">
            <a:spAutoFit/>
          </a:bodyPr>
          <a:lstStyle/>
          <a:p>
            <a:pPr algn="ctr"/>
            <a:r>
              <a:rPr lang="en-US" sz="1600" dirty="0" smtClean="0"/>
              <a:t>Base Station Schematic</a:t>
            </a:r>
            <a:endParaRPr lang="en-US" sz="1600" dirty="0"/>
          </a:p>
        </p:txBody>
      </p:sp>
      <p:sp>
        <p:nvSpPr>
          <p:cNvPr id="83" name="TextBox 82"/>
          <p:cNvSpPr txBox="1"/>
          <p:nvPr/>
        </p:nvSpPr>
        <p:spPr>
          <a:xfrm>
            <a:off x="34239895" y="27717749"/>
            <a:ext cx="2328918" cy="338554"/>
          </a:xfrm>
          <a:prstGeom prst="rect">
            <a:avLst/>
          </a:prstGeom>
          <a:noFill/>
        </p:spPr>
        <p:txBody>
          <a:bodyPr wrap="square" rtlCol="0">
            <a:spAutoFit/>
          </a:bodyPr>
          <a:lstStyle/>
          <a:p>
            <a:pPr algn="ctr"/>
            <a:r>
              <a:rPr lang="en-US" sz="1600" dirty="0" smtClean="0"/>
              <a:t>Base Station Board</a:t>
            </a:r>
            <a:endParaRPr lang="en-US" sz="1600" dirty="0"/>
          </a:p>
        </p:txBody>
      </p:sp>
      <p:sp>
        <p:nvSpPr>
          <p:cNvPr id="84" name="TextBox 83"/>
          <p:cNvSpPr txBox="1"/>
          <p:nvPr/>
        </p:nvSpPr>
        <p:spPr>
          <a:xfrm>
            <a:off x="23901429" y="14836844"/>
            <a:ext cx="2328918" cy="338554"/>
          </a:xfrm>
          <a:prstGeom prst="rect">
            <a:avLst/>
          </a:prstGeom>
          <a:noFill/>
        </p:spPr>
        <p:txBody>
          <a:bodyPr wrap="square" rtlCol="0">
            <a:spAutoFit/>
          </a:bodyPr>
          <a:lstStyle/>
          <a:p>
            <a:pPr algn="ctr"/>
            <a:r>
              <a:rPr lang="en-US" sz="1600" dirty="0" smtClean="0"/>
              <a:t>PSoC Creator Software</a:t>
            </a:r>
            <a:endParaRPr lang="en-US" sz="1600" dirty="0"/>
          </a:p>
        </p:txBody>
      </p:sp>
      <p:sp>
        <p:nvSpPr>
          <p:cNvPr id="85" name="TextBox 84"/>
          <p:cNvSpPr txBox="1"/>
          <p:nvPr/>
        </p:nvSpPr>
        <p:spPr>
          <a:xfrm>
            <a:off x="27344416" y="21776028"/>
            <a:ext cx="5735560" cy="2554545"/>
          </a:xfrm>
          <a:prstGeom prst="rect">
            <a:avLst/>
          </a:prstGeom>
          <a:noFill/>
        </p:spPr>
        <p:txBody>
          <a:bodyPr wrap="square" rtlCol="0">
            <a:spAutoFit/>
          </a:bodyPr>
          <a:lstStyle/>
          <a:p>
            <a:pPr algn="just"/>
            <a:r>
              <a:rPr lang="en-US" sz="3200" dirty="0" smtClean="0"/>
              <a:t>Using a GUI developed by our team, users are able to configure sample rate, download data, and view any errors present in the system.</a:t>
            </a:r>
            <a:endParaRPr lang="en-US" sz="3200" dirty="0"/>
          </a:p>
        </p:txBody>
      </p:sp>
      <p:cxnSp>
        <p:nvCxnSpPr>
          <p:cNvPr id="87" name="Straight Arrow Connector 86"/>
          <p:cNvCxnSpPr/>
          <p:nvPr/>
        </p:nvCxnSpPr>
        <p:spPr>
          <a:xfrm>
            <a:off x="25240287" y="21276677"/>
            <a:ext cx="80132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TextBox 87"/>
          <p:cNvSpPr txBox="1"/>
          <p:nvPr/>
        </p:nvSpPr>
        <p:spPr>
          <a:xfrm>
            <a:off x="27344416" y="24952719"/>
            <a:ext cx="5735560" cy="2554545"/>
          </a:xfrm>
          <a:prstGeom prst="rect">
            <a:avLst/>
          </a:prstGeom>
          <a:noFill/>
        </p:spPr>
        <p:txBody>
          <a:bodyPr wrap="square" rtlCol="0">
            <a:spAutoFit/>
          </a:bodyPr>
          <a:lstStyle/>
          <a:p>
            <a:pPr algn="just"/>
            <a:r>
              <a:rPr lang="en-US" sz="3200" dirty="0" smtClean="0"/>
              <a:t>The base station itself is simple to operate. It has a single RGB LED to indicate system state, and a </a:t>
            </a:r>
            <a:r>
              <a:rPr lang="en-US" sz="3200" dirty="0" smtClean="0"/>
              <a:t>two </a:t>
            </a:r>
            <a:r>
              <a:rPr lang="en-US" sz="3200" smtClean="0"/>
              <a:t>button system</a:t>
            </a:r>
            <a:r>
              <a:rPr lang="en-US" sz="3200" smtClean="0"/>
              <a:t> </a:t>
            </a:r>
            <a:r>
              <a:rPr lang="en-US" sz="3200" dirty="0" smtClean="0"/>
              <a:t>that starts/stops sampling</a:t>
            </a:r>
            <a:endParaRPr lang="en-US" sz="3200" dirty="0"/>
          </a:p>
        </p:txBody>
      </p:sp>
      <p:pic>
        <p:nvPicPr>
          <p:cNvPr id="90" name="Picture 8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40378024" y="13881050"/>
            <a:ext cx="2194312" cy="4033355"/>
          </a:xfrm>
          <a:prstGeom prst="rect">
            <a:avLst/>
          </a:prstGeom>
        </p:spPr>
      </p:pic>
      <p:sp>
        <p:nvSpPr>
          <p:cNvPr id="92" name="Rectangle 91"/>
          <p:cNvSpPr/>
          <p:nvPr/>
        </p:nvSpPr>
        <p:spPr>
          <a:xfrm>
            <a:off x="20868499" y="21774879"/>
            <a:ext cx="6302243" cy="558092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GUI Pic Goes Here</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3866</TotalTime>
  <Words>590</Words>
  <Application>Microsoft Macintosh PowerPoint</Application>
  <PresentationFormat>Custom</PresentationFormat>
  <Paragraphs>46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Chris Clary</cp:lastModifiedBy>
  <cp:revision>120</cp:revision>
  <dcterms:created xsi:type="dcterms:W3CDTF">2008-12-19T19:08:39Z</dcterms:created>
  <dcterms:modified xsi:type="dcterms:W3CDTF">2014-05-27T17:34:47Z</dcterms:modified>
</cp:coreProperties>
</file>